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5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20" r:id="rId3"/>
    <p:sldMasterId id="2147483752" r:id="rId4"/>
    <p:sldMasterId id="2147483778" r:id="rId5"/>
    <p:sldMasterId id="2147483819" r:id="rId6"/>
  </p:sldMasterIdLst>
  <p:notesMasterIdLst>
    <p:notesMasterId r:id="rId12"/>
  </p:notesMasterIdLst>
  <p:sldIdLst>
    <p:sldId id="317" r:id="rId7"/>
    <p:sldId id="295" r:id="rId8"/>
    <p:sldId id="322" r:id="rId9"/>
    <p:sldId id="320" r:id="rId10"/>
    <p:sldId id="323" r:id="rId11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8" autoAdjust="0"/>
    <p:restoredTop sz="88062" autoAdjust="0"/>
  </p:normalViewPr>
  <p:slideViewPr>
    <p:cSldViewPr snapToGrid="0">
      <p:cViewPr varScale="1">
        <p:scale>
          <a:sx n="98" d="100"/>
          <a:sy n="98" d="100"/>
        </p:scale>
        <p:origin x="1092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B8565-D224-46D9-82A9-82AAC7130D9E}" type="datetimeFigureOut">
              <a:rPr lang="en-GB" smtClean="0"/>
              <a:t>10/10/2016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0DED-DCA7-4FEB-963B-213043C0BD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72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Updated 17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May 2016.</a:t>
            </a:r>
          </a:p>
          <a:p>
            <a:pPr marL="228600" indent="-228600"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 Canada to GA Regions</a:t>
            </a:r>
          </a:p>
          <a:p>
            <a:pPr marL="228600" indent="-228600"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 South Korea to Announced Regions</a:t>
            </a:r>
          </a:p>
          <a:p>
            <a:pPr marL="228600" indent="-228600"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Boxes represent Geo-Political Areas – Used for statement about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DataResidency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our Online Services Terms (OST).  Also represents an area of ExpressRoute connectivity, though there will be some variations in some areas (Like UK and Europe).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24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112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Build 2015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10/10/2016 5:47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166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7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8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2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23078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589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388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63118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83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21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100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51639" y="6061766"/>
            <a:ext cx="1517768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1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77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rgbClr val="92D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b" anchorCtr="0"/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647400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94161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5416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7611112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9597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9562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0448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7133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09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95246959"/>
      </p:ext>
    </p:extLst>
  </p:cSld>
  <p:clrMapOvr>
    <a:masterClrMapping/>
  </p:clrMapOvr>
  <p:transition advClick="0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0307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39566"/>
      </p:ext>
    </p:extLst>
  </p:cSld>
  <p:clrMapOvr>
    <a:masterClrMapping/>
  </p:clrMapOvr>
  <p:transition advClick="0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133920"/>
      </p:ext>
    </p:extLst>
  </p:cSld>
  <p:clrMapOvr>
    <a:masterClrMapping/>
  </p:clrMapOvr>
  <p:transition advClick="0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975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073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9860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03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5"/>
            <a:ext cx="11653522" cy="2089751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23383"/>
      </p:ext>
    </p:extLst>
  </p:cSld>
  <p:clrMapOvr>
    <a:masterClrMapping/>
  </p:clrMapOvr>
  <p:transition advClick="0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36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7971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38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48217" y="6437242"/>
            <a:ext cx="3859605" cy="134485"/>
          </a:xfrm>
          <a:prstGeom prst="rect">
            <a:avLst/>
          </a:prstGeom>
        </p:spPr>
        <p:txBody>
          <a:bodyPr/>
          <a:lstStyle/>
          <a:p>
            <a:r>
              <a:rPr lang="en-GB">
                <a:solidFill>
                  <a:srgbClr val="505050"/>
                </a:solidFill>
              </a:rPr>
              <a:t>#UKDXAzure</a:t>
            </a:r>
            <a:endParaRPr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367168" y="6437242"/>
            <a:ext cx="555595" cy="134485"/>
          </a:xfrm>
          <a:prstGeom prst="rect">
            <a:avLst/>
          </a:prstGeom>
        </p:spPr>
        <p:txBody>
          <a:bodyPr/>
          <a:lstStyle/>
          <a:p>
            <a:pPr defTabSz="914523"/>
            <a:fld id="{27258FFF-F925-446B-8502-81C933981705}" type="slidenum">
              <a:rPr lang="en-GB" smtClean="0">
                <a:solidFill>
                  <a:srgbClr val="505050"/>
                </a:solidFill>
              </a:rPr>
              <a:pPr defTabSz="914523"/>
              <a:t>‹#›</a:t>
            </a:fld>
            <a:endParaRPr lang="en-GB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6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94265" y="1596841"/>
            <a:ext cx="9248036" cy="664798"/>
          </a:xfrm>
          <a:prstGeom prst="rect">
            <a:avLst/>
          </a:prstGeom>
        </p:spPr>
        <p:txBody>
          <a:bodyPr lIns="0" tIns="71428" rIns="142857" bIns="71428" anchor="ctr" anchorCtr="0">
            <a:noAutofit/>
          </a:bodyPr>
          <a:lstStyle>
            <a:lvl1pPr algn="l">
              <a:lnSpc>
                <a:spcPct val="90000"/>
              </a:lnSpc>
              <a:defRPr sz="2699">
                <a:solidFill>
                  <a:schemeClr val="accent3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66902" y="642260"/>
            <a:ext cx="9289080" cy="1378644"/>
          </a:xfrm>
          <a:prstGeom prst="rect">
            <a:avLst/>
          </a:prstGeom>
        </p:spPr>
        <p:txBody>
          <a:bodyPr lIns="0" tIns="71428" rIns="142857" bIns="71428"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96" b="0" i="0" u="none" strike="noStrike" kern="1200" cap="none" spc="-74" normalizeH="0" baseline="0" noProof="0" dirty="0" smtClean="0">
                <a:ln w="11430"/>
                <a:solidFill>
                  <a:schemeClr val="accent3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794267" y="2401295"/>
            <a:ext cx="5471362" cy="1203772"/>
          </a:xfrm>
          <a:prstGeom prst="rect">
            <a:avLst/>
          </a:prstGeom>
        </p:spPr>
        <p:txBody>
          <a:bodyPr lIns="0" tIns="71428" rIns="142857" bIns="71428"/>
          <a:lstStyle>
            <a:lvl1pPr marL="321269" indent="-321269"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lang="en-US" sz="1899" kern="1200" dirty="0" smtClean="0">
                <a:solidFill>
                  <a:schemeClr val="accent4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9" y="6393359"/>
            <a:ext cx="1543575" cy="5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87617"/>
      </p:ext>
    </p:extLst>
  </p:cSld>
  <p:clrMapOvr>
    <a:masterClrMapping/>
  </p:clrMapOvr>
  <p:transition advClick="0"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021290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48212" y="6437261"/>
            <a:ext cx="3859607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192"/>
            <a:r>
              <a:rPr lang="en-US">
                <a:solidFill>
                  <a:srgbClr val="505050"/>
                </a:solidFill>
              </a:rPr>
              <a:t>#UKDXAzure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7180" y="6437261"/>
            <a:ext cx="555596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192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192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69240" y="361911"/>
            <a:ext cx="10757098" cy="1004683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058"/>
              </a:spcBef>
              <a:spcAft>
                <a:spcPts val="2117"/>
              </a:spcAft>
              <a:buFontTx/>
              <a:buNone/>
              <a:defRPr lang="en-US" sz="4318" b="0" i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822696" rtl="0" eaLnBrk="1" fontAlgn="auto" latinLnBrk="0" hangingPunct="1">
              <a:lnSpc>
                <a:spcPct val="90000"/>
              </a:lnSpc>
              <a:spcBef>
                <a:spcPts val="1058"/>
              </a:spcBef>
              <a:spcAft>
                <a:spcPts val="2117"/>
              </a:spcAft>
              <a:buClrTx/>
              <a:buSzPct val="90000"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0876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67743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34815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30008" y="6477875"/>
            <a:ext cx="761999" cy="38012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fld id="{1BC86A1F-E589-44B2-A543-2EC98F5547A7}" type="slidenum">
              <a:rPr lang="en-US" smtClean="0">
                <a:solidFill>
                  <a:srgbClr val="505050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3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0" y="6477873"/>
            <a:ext cx="8381999" cy="38012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#UKDXAzure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1" y="6478587"/>
            <a:ext cx="761998" cy="379413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4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Light" pitchFamily="34" charset="0"/>
              </a:defRPr>
            </a:lvl1pPr>
            <a:lvl2pPr marL="281620" indent="0">
              <a:buNone/>
              <a:defRPr/>
            </a:lvl2pPr>
            <a:lvl3pPr marL="588363" indent="0">
              <a:buNone/>
              <a:defRPr/>
            </a:lvl3pPr>
            <a:lvl4pPr marL="869983" indent="0">
              <a:buNone/>
              <a:defRPr/>
            </a:lvl4pPr>
            <a:lvl5pPr marL="1105327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626501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350167" y="400024"/>
            <a:ext cx="1476922" cy="31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920335"/>
      </p:ext>
    </p:extLst>
  </p:cSld>
  <p:clrMapOvr>
    <a:masterClrMapping/>
  </p:clrMapOvr>
  <p:transition spd="med"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8212" y="6001918"/>
            <a:ext cx="1792850" cy="38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1104" y="3877271"/>
            <a:ext cx="6273418" cy="179466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9302" y="2075840"/>
            <a:ext cx="8067760" cy="1793104"/>
          </a:xfrm>
          <a:noFill/>
        </p:spPr>
        <p:txBody>
          <a:bodyPr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0064"/>
      </p:ext>
    </p:extLst>
  </p:cSld>
  <p:clrMapOvr>
    <a:masterClrMapping/>
  </p:clrMapOvr>
  <p:transition spd="slow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28085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2pPr>
            <a:lvl3pPr marL="224097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3pPr>
            <a:lvl4pPr marL="448193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4pPr>
            <a:lvl5pPr marL="672290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99819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41651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1653204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8386551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7680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9679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806874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761107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44777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0611676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5361119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697988"/>
          </a:xfrm>
          <a:noFill/>
        </p:spPr>
        <p:txBody>
          <a:bodyPr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44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697988"/>
          </a:xfrm>
          <a:noFill/>
        </p:spPr>
        <p:txBody>
          <a:bodyPr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13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22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94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67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5657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57692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27246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91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676836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861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278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602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0" y="1189177"/>
            <a:ext cx="12192000" cy="566882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5722" tIns="45722" rIns="45722" bIns="45722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422329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179285" tIns="143428" rIns="179285" bIns="143428">
            <a:spAutoFit/>
          </a:bodyPr>
          <a:lstStyle/>
          <a:p>
            <a:pPr defTabSz="913924" eaLnBrk="0" hangingPunct="0">
              <a:defRPr/>
            </a:pPr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a typeface="MS PGothic" panose="020B0600070205080204" pitchFamily="34" charset="-128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9769" y="3083454"/>
            <a:ext cx="3224639" cy="69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570977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65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47981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7073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20339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30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168" y="6040834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4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88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54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1946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3670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35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4722198"/>
      </p:ext>
    </p:extLst>
  </p:cSld>
  <p:clrMapOvr>
    <a:masterClrMapping/>
  </p:clrMapOvr>
  <p:transition spd="slow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1942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0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6112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450287" y="6488668"/>
            <a:ext cx="1741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#</a:t>
            </a:r>
            <a:r>
              <a:rPr lang="en-GB" dirty="0" err="1"/>
              <a:t>UKDXAzure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1321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075257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2623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034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97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518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7004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12898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5139206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841475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675068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5397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8919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78282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879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8844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1676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83728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9622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9977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6498358"/>
      </p:ext>
    </p:extLst>
  </p:cSld>
  <p:clrMapOvr>
    <a:masterClrMapping/>
  </p:clrMapOvr>
  <p:transition spd="slow">
    <p:push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9970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66115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9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22203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93275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94297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564372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8481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07497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4229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59497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301981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95677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627785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198970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229456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5813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03915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4408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65491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53290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1334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434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60544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45345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AND - side text">
    <p:bg>
      <p:bgPr>
        <a:gradFill>
          <a:gsLst>
            <a:gs pos="75000">
              <a:srgbClr val="002050"/>
            </a:gs>
            <a:gs pos="75000">
              <a:srgbClr val="02162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>
            <p:custDataLst>
              <p:tags r:id="rId1"/>
            </p:custDataLst>
          </p:nvPr>
        </p:nvSpPr>
        <p:spPr bwMode="auto">
          <a:xfrm>
            <a:off x="8086803" y="-1887580"/>
            <a:ext cx="1524000" cy="1524000"/>
          </a:xfrm>
          <a:prstGeom prst="rect">
            <a:avLst/>
          </a:prstGeom>
          <a:solidFill>
            <a:srgbClr val="02162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Text</a:t>
            </a:r>
            <a:endParaRPr lang="en-US" sz="1500" dirty="0"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Rectangle 4"/>
          <p:cNvSpPr/>
          <p:nvPr userDrawn="1">
            <p:custDataLst>
              <p:tags r:id="rId2"/>
            </p:custDataLst>
          </p:nvPr>
        </p:nvSpPr>
        <p:spPr bwMode="auto">
          <a:xfrm>
            <a:off x="9890551" y="-1872966"/>
            <a:ext cx="1524000" cy="1524000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Text</a:t>
            </a:r>
            <a:endParaRPr lang="en-US" sz="1500" dirty="0"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9" y="1052513"/>
            <a:ext cx="11704637" cy="572464"/>
          </a:xfrm>
        </p:spPr>
        <p:txBody>
          <a:bodyPr/>
          <a:lstStyle>
            <a:lvl1pPr marL="0" indent="0">
              <a:buNone/>
              <a:defRPr sz="2800">
                <a:solidFill>
                  <a:srgbClr val="0070C0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8" y="2125663"/>
            <a:ext cx="5486400" cy="2265236"/>
          </a:xfrm>
        </p:spPr>
        <p:txBody>
          <a:bodyPr/>
          <a:lstStyle>
            <a:lvl1pPr marL="0" indent="0">
              <a:buFontTx/>
              <a:buNone/>
              <a:defRPr sz="3600">
                <a:solidFill>
                  <a:srgbClr val="00BCF2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084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bg>
      <p:bgPr>
        <a:gradFill>
          <a:gsLst>
            <a:gs pos="75000">
              <a:srgbClr val="011C42"/>
            </a:gs>
            <a:gs pos="75000">
              <a:srgbClr val="021939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03171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4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4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269239" y="6558796"/>
            <a:ext cx="3859607" cy="134483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 defTabSz="914049">
              <a:defRPr/>
            </a:pPr>
            <a:r>
              <a:rPr lang="en-US" sz="1765"/>
              <a:t>#UKDXAzure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/>
          <a:lstStyle>
            <a:lvl1pPr defTabSz="912803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 algn="r">
              <a:defRPr/>
            </a:pPr>
            <a:fld id="{56442AAA-6A77-5942-BCC4-0CCA4B0626F8}" type="slidenum">
              <a:rPr lang="en-GB" sz="2000" smtClean="0">
                <a:latin typeface="Segoe UI Light"/>
              </a:rPr>
              <a:pPr algn="r">
                <a:defRPr/>
              </a:pPr>
              <a:t>‹#›</a:t>
            </a:fld>
            <a:endParaRPr lang="en-GB" sz="2000" dirty="0"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4824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7" y="2235200"/>
            <a:ext cx="11034445" cy="2387600"/>
          </a:xfrm>
        </p:spPr>
        <p:txBody>
          <a:bodyPr anchor="b">
            <a:normAutofit/>
          </a:bodyPr>
          <a:lstStyle>
            <a:lvl1pPr algn="l">
              <a:defRPr sz="13796"/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27645616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7" y="2816941"/>
            <a:ext cx="11034445" cy="2387600"/>
          </a:xfrm>
        </p:spPr>
        <p:txBody>
          <a:bodyPr anchor="b">
            <a:noAutofit/>
          </a:bodyPr>
          <a:lstStyle>
            <a:lvl1pPr algn="l">
              <a:defRPr sz="2389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96421271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6"/>
            <a:ext cx="11079822" cy="20553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2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367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367">
                <a:defRPr/>
              </a:pPr>
              <a:t>‹#›</a:t>
            </a:fld>
            <a:endParaRPr lang="en-US" sz="2000" dirty="0">
              <a:solidFill>
                <a:srgbClr val="289FD7"/>
              </a:solidFill>
              <a:latin typeface="Segoe UI Ligh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365712807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92211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2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367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367">
                <a:defRPr/>
              </a:pPr>
              <a:t>‹#›</a:t>
            </a:fld>
            <a:endParaRPr lang="en-US" sz="2000" dirty="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12961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Color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69241" y="5670380"/>
            <a:ext cx="11653523" cy="896552"/>
          </a:xfrm>
        </p:spPr>
        <p:txBody>
          <a:bodyPr lIns="182880" tIns="146304" rIns="182880" bIns="146304" anchor="b">
            <a:noAutofit/>
          </a:bodyPr>
          <a:lstStyle>
            <a:lvl1pPr>
              <a:defRPr sz="1961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5"/>
            <a:ext cx="11653522" cy="894996"/>
          </a:xfrm>
        </p:spPr>
        <p:txBody>
          <a:bodyPr/>
          <a:lstStyle>
            <a:lvl1pPr>
              <a:defRPr sz="5292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972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747841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676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35833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6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795463" y="863600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2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23251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6595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0772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35272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164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981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05477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8569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3274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722281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71076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263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5139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972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5439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592261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371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image" Target="../media/image15.emf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26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5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54.xml"/><Relationship Id="rId28" Type="http://schemas.openxmlformats.org/officeDocument/2006/relationships/image" Target="../media/image19.png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Relationship Id="rId27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717" r:id="rId25"/>
    <p:sldLayoutId id="2147483718" r:id="rId26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87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848" r:id="rId22"/>
    <p:sldLayoutId id="2147483849" r:id="rId23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227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3" r:id="rId22"/>
    <p:sldLayoutId id="2147483744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846" r:id="rId30"/>
    <p:sldLayoutId id="2147483847" r:id="rId31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6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10751182" y="1670556"/>
            <a:ext cx="4527899" cy="11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9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2" r:id="rId23"/>
    <p:sldLayoutId id="2147483803" r:id="rId24"/>
    <p:sldLayoutId id="2147483804" r:id="rId25"/>
    <p:sldLayoutId id="2147483805" r:id="rId26"/>
  </p:sldLayoutIdLst>
  <p:transition advClick="0"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39" y="1189177"/>
            <a:ext cx="11653523" cy="205148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782" y="0"/>
            <a:ext cx="87619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47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  <p:sldLayoutId id="2147483837" r:id="rId18"/>
    <p:sldLayoutId id="2147483838" r:id="rId19"/>
    <p:sldLayoutId id="2147483839" r:id="rId20"/>
    <p:sldLayoutId id="2147483840" r:id="rId21"/>
    <p:sldLayoutId id="2147483841" r:id="rId22"/>
    <p:sldLayoutId id="2147483842" r:id="rId23"/>
    <p:sldLayoutId id="2147483843" r:id="rId24"/>
    <p:sldLayoutId id="2147483844" r:id="rId25"/>
    <p:sldLayoutId id="2147483845" r:id="rId26"/>
  </p:sldLayoutIdLst>
  <p:transition>
    <p:fade/>
  </p:transition>
  <p:hf sldNum="0" hdr="0" dt="0"/>
  <p:txStyles>
    <p:titleStyle>
      <a:lvl1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4705" kern="1200" spc="-100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Segoe UI" pitchFamily="34" charset="0"/>
        </a:defRPr>
      </a:lvl1pPr>
      <a:lvl2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2pPr>
      <a:lvl3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3pPr>
      <a:lvl4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4pPr>
      <a:lvl5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5pPr>
      <a:lvl6pPr marL="44819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6pPr>
      <a:lvl7pPr marL="896386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7pPr>
      <a:lvl8pPr marL="1344579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8pPr>
      <a:lvl9pPr marL="179277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6145" indent="-336145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392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ＭＳ Ｐゴシック" charset="0"/>
        </a:defRPr>
      </a:lvl1pPr>
      <a:lvl2pPr marL="572691" indent="-236546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2353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2pPr>
      <a:lvl3pPr marL="784338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196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3pPr>
      <a:lvl4pPr marL="1008435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4pPr>
      <a:lvl5pPr marL="1232531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jocollin@microsoft.com" TargetMode="External"/><Relationship Id="rId3" Type="http://schemas.openxmlformats.org/officeDocument/2006/relationships/hyperlink" Target="mailto:bifurt@microsoft.com" TargetMode="External"/><Relationship Id="rId7" Type="http://schemas.openxmlformats.org/officeDocument/2006/relationships/hyperlink" Target="mailto:abennett@microsoft.com" TargetMode="External"/><Relationship Id="rId2" Type="http://schemas.openxmlformats.org/officeDocument/2006/relationships/hyperlink" Target="mailto:David.Gristwood@microsoft.com" TargetMode="External"/><Relationship Id="rId1" Type="http://schemas.openxmlformats.org/officeDocument/2006/relationships/slideLayout" Target="../slideLayouts/slideLayout87.xml"/><Relationship Id="rId6" Type="http://schemas.openxmlformats.org/officeDocument/2006/relationships/hyperlink" Target="mailto:brett.todd@inframon.com" TargetMode="External"/><Relationship Id="rId5" Type="http://schemas.openxmlformats.org/officeDocument/2006/relationships/hyperlink" Target="mailto:amynic@microsoft.com" TargetMode="External"/><Relationship Id="rId4" Type="http://schemas.openxmlformats.org/officeDocument/2006/relationships/hyperlink" Target="mailto:Colin.Beales@microsoft.com" TargetMode="External"/><Relationship Id="rId9" Type="http://schemas.openxmlformats.org/officeDocument/2006/relationships/hyperlink" Target="https://github.com/dxuk/AzureWorkshop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85"/>
            <a:ext cx="12192000" cy="6805230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-1" y="4355511"/>
            <a:ext cx="6347461" cy="1966692"/>
          </a:xfrm>
          <a:prstGeom prst="rect">
            <a:avLst/>
          </a:prstGeom>
          <a:solidFill>
            <a:schemeClr val="accent1">
              <a:alpha val="98000"/>
            </a:schemeClr>
          </a:solidFill>
        </p:spPr>
        <p:txBody>
          <a:bodyPr vert="horz" wrap="square" lIns="137160" tIns="109728" rIns="137160" bIns="109728" rtlCol="0" anchor="t" anchorCtr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Azure Workshop</a:t>
            </a:r>
          </a:p>
          <a:p>
            <a:r>
              <a:rPr lang="en-GB" sz="2400" b="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featuring Infrastructure as a Service Masterclass</a:t>
            </a:r>
          </a:p>
          <a:p>
            <a:endParaRPr lang="en-GB" sz="1800" b="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400" b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David.Gristwood@microsoft.com</a:t>
            </a:r>
          </a:p>
          <a:p>
            <a:r>
              <a:rPr lang="en-GB" sz="2400" b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GB" sz="2400" b="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ScroffTheBad</a:t>
            </a:r>
            <a:endParaRPr lang="en-GB" sz="2400" b="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71361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2210" y="431629"/>
            <a:ext cx="11384496" cy="4973669"/>
          </a:xfrm>
        </p:spPr>
        <p:txBody>
          <a:bodyPr/>
          <a:lstStyle/>
          <a:p>
            <a:pPr marL="0" indent="0">
              <a:buNone/>
            </a:pPr>
            <a:r>
              <a:rPr lang="en-GB" sz="2800" i="1" dirty="0"/>
              <a:t>Agenda</a:t>
            </a:r>
          </a:p>
          <a:p>
            <a:pPr marL="0" indent="0">
              <a:buNone/>
            </a:pPr>
            <a:endParaRPr lang="en-GB" sz="2400" i="1" dirty="0"/>
          </a:p>
          <a:p>
            <a:r>
              <a:rPr lang="en-GB" sz="2000" i="1" dirty="0"/>
              <a:t>10am Workshop starts, with break for coffee around 11:30am</a:t>
            </a:r>
          </a:p>
          <a:p>
            <a:pPr lvl="1"/>
            <a:r>
              <a:rPr lang="en-GB" sz="1800" i="1" dirty="0"/>
              <a:t>Welcome - </a:t>
            </a:r>
            <a:r>
              <a:rPr lang="en-GB" sz="1800" i="1" dirty="0">
                <a:hlinkClick r:id="rId2"/>
              </a:rPr>
              <a:t>David.Gristwood@microsoft.com</a:t>
            </a:r>
            <a:r>
              <a:rPr lang="en-GB" sz="1800" i="1" dirty="0"/>
              <a:t> </a:t>
            </a:r>
          </a:p>
          <a:p>
            <a:pPr lvl="1"/>
            <a:r>
              <a:rPr lang="en-GB" sz="1800" i="1" dirty="0"/>
              <a:t>Lambda architecture on Azure - Bianca Furtuna </a:t>
            </a:r>
            <a:r>
              <a:rPr lang="en-GB" sz="1800" i="1" dirty="0">
                <a:hlinkClick r:id="rId3"/>
              </a:rPr>
              <a:t>bifurt@microsoft.com</a:t>
            </a:r>
            <a:r>
              <a:rPr lang="en-GB" sz="1800" i="1" dirty="0"/>
              <a:t>  </a:t>
            </a:r>
          </a:p>
          <a:p>
            <a:pPr lvl="1"/>
            <a:r>
              <a:rPr lang="en-GB" sz="1800" i="1" dirty="0"/>
              <a:t>Azure Dev / Test - </a:t>
            </a:r>
            <a:r>
              <a:rPr lang="en-GB" sz="1800" i="1" dirty="0">
                <a:hlinkClick r:id="rId4"/>
              </a:rPr>
              <a:t>Colin.Beales@microsoft.com</a:t>
            </a:r>
            <a:endParaRPr lang="en-GB" sz="1800" i="1" dirty="0"/>
          </a:p>
          <a:p>
            <a:pPr lvl="1"/>
            <a:r>
              <a:rPr lang="en-GB" sz="1800" i="1" dirty="0"/>
              <a:t>Cortana and ML - Amy Nicholson </a:t>
            </a:r>
            <a:r>
              <a:rPr lang="en-GB" sz="1800" i="1" dirty="0">
                <a:hlinkClick r:id="rId5"/>
              </a:rPr>
              <a:t>amynic@microsoft.com</a:t>
            </a:r>
            <a:r>
              <a:rPr lang="en-GB" sz="1800" i="1" dirty="0"/>
              <a:t>  </a:t>
            </a:r>
            <a:endParaRPr lang="en-GB" sz="1800" i="1" dirty="0"/>
          </a:p>
          <a:p>
            <a:pPr lvl="1"/>
            <a:r>
              <a:rPr lang="en-GB" sz="1800" i="1" dirty="0"/>
              <a:t>Guest slot: “</a:t>
            </a:r>
            <a:r>
              <a:rPr lang="en-GB" sz="1800" i="1" dirty="0"/>
              <a:t>Tales from the Trenches” - </a:t>
            </a:r>
            <a:r>
              <a:rPr lang="en-GB" sz="1800" i="1" dirty="0">
                <a:hlinkClick r:id="rId6"/>
              </a:rPr>
              <a:t>brett.todd@inframon.com</a:t>
            </a:r>
            <a:r>
              <a:rPr lang="en-GB" sz="1800" i="1" dirty="0"/>
              <a:t>  </a:t>
            </a:r>
            <a:endParaRPr lang="en-GB" sz="1800" i="1" dirty="0"/>
          </a:p>
          <a:p>
            <a:pPr lvl="1"/>
            <a:r>
              <a:rPr lang="en-GB" sz="1800" i="1" dirty="0"/>
              <a:t>Partnering with Microsoft - </a:t>
            </a:r>
            <a:r>
              <a:rPr lang="nb-NO" sz="1800" i="1" dirty="0"/>
              <a:t>Andrew Bennett </a:t>
            </a:r>
            <a:r>
              <a:rPr lang="nb-NO" sz="1800" i="1" dirty="0">
                <a:hlinkClick r:id="rId7"/>
              </a:rPr>
              <a:t>abennett@microsoft.com</a:t>
            </a:r>
            <a:r>
              <a:rPr lang="nb-NO" sz="1800" i="1" dirty="0"/>
              <a:t> </a:t>
            </a:r>
            <a:endParaRPr lang="en-GB" sz="1800" i="1" dirty="0"/>
          </a:p>
          <a:p>
            <a:pPr lvl="1"/>
            <a:endParaRPr lang="en-GB" sz="800" i="1" dirty="0"/>
          </a:p>
          <a:p>
            <a:r>
              <a:rPr lang="en-GB" sz="2000" i="1" dirty="0"/>
              <a:t>1pm Lunch </a:t>
            </a:r>
          </a:p>
          <a:p>
            <a:r>
              <a:rPr lang="en-GB" sz="2000" i="1" dirty="0"/>
              <a:t>2pm </a:t>
            </a:r>
            <a:r>
              <a:rPr lang="en-GB" sz="2000" i="1" dirty="0">
                <a:latin typeface="+mn-lt"/>
              </a:rPr>
              <a:t>Microservices and containerisation </a:t>
            </a:r>
            <a:r>
              <a:rPr lang="en-GB" sz="2000" i="1" dirty="0">
                <a:latin typeface="+mn-lt"/>
              </a:rPr>
              <a:t>Masterclass - </a:t>
            </a:r>
            <a:r>
              <a:rPr lang="en-GB" sz="2000" i="1" dirty="0">
                <a:latin typeface="+mn-lt"/>
              </a:rPr>
              <a:t>Jonathan Collinge </a:t>
            </a:r>
            <a:r>
              <a:rPr lang="en-GB" sz="2000" i="1" dirty="0">
                <a:latin typeface="+mn-lt"/>
                <a:hlinkClick r:id="rId8"/>
              </a:rPr>
              <a:t>jocollin@microsoft.com</a:t>
            </a:r>
            <a:r>
              <a:rPr lang="en-GB" sz="2000" i="1" dirty="0">
                <a:latin typeface="+mn-lt"/>
              </a:rPr>
              <a:t> </a:t>
            </a:r>
            <a:endParaRPr lang="en-GB" sz="2000" i="1" dirty="0">
              <a:latin typeface="+mn-lt"/>
            </a:endParaRPr>
          </a:p>
          <a:p>
            <a:r>
              <a:rPr lang="en-GB" sz="2000" i="1" dirty="0"/>
              <a:t>4:30pm Informal networking and close</a:t>
            </a:r>
          </a:p>
          <a:p>
            <a:pPr marL="0" indent="0">
              <a:buNone/>
            </a:pPr>
            <a:endParaRPr lang="en-GB" sz="2000" i="1" dirty="0"/>
          </a:p>
          <a:p>
            <a:pPr marL="0" indent="0">
              <a:buNone/>
            </a:pPr>
            <a:r>
              <a:rPr lang="en-GB" sz="2000" i="1" dirty="0"/>
              <a:t>Slides - </a:t>
            </a:r>
            <a:r>
              <a:rPr lang="en-GB" sz="2000" i="1" dirty="0">
                <a:hlinkClick r:id="rId9"/>
              </a:rPr>
              <a:t>https://github.com/dxuk/AzureWorkshops</a:t>
            </a:r>
            <a:r>
              <a:rPr lang="en-GB" sz="2000" i="1" dirty="0"/>
              <a:t> </a:t>
            </a:r>
            <a:endParaRPr lang="en-GB" sz="3200" i="1" dirty="0"/>
          </a:p>
        </p:txBody>
      </p:sp>
    </p:spTree>
    <p:extLst>
      <p:ext uri="{BB962C8B-B14F-4D97-AF65-F5344CB8AC3E}">
        <p14:creationId xmlns:p14="http://schemas.microsoft.com/office/powerpoint/2010/main" val="274566570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137" y="2287160"/>
            <a:ext cx="848191" cy="814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3" name="World map" descr="world-map.png"/>
          <p:cNvPicPr>
            <a:picLocks noChangeAspect="1"/>
          </p:cNvPicPr>
          <p:nvPr/>
        </p:nvPicPr>
        <p:blipFill rotWithShape="1"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195" y="780020"/>
            <a:ext cx="12169720" cy="6145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9338" y="3134466"/>
            <a:ext cx="848191" cy="814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496"/>
          <a:stretch/>
        </p:blipFill>
        <p:spPr>
          <a:xfrm>
            <a:off x="13538" y="567138"/>
            <a:ext cx="12169720" cy="5533099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 bwMode="auto">
          <a:xfrm>
            <a:off x="2399720" y="2691412"/>
            <a:ext cx="3350528" cy="3748698"/>
          </a:xfrm>
          <a:prstGeom prst="ellipse">
            <a:avLst/>
          </a:prstGeom>
          <a:solidFill>
            <a:srgbClr val="CCECFF">
              <a:alpha val="5882"/>
            </a:srgbClr>
          </a:solidFill>
          <a:ln>
            <a:solidFill>
              <a:srgbClr val="00B0F0">
                <a:alpha val="71000"/>
              </a:srgbClr>
            </a:solidFill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284" tIns="45644" rIns="91284" bIns="45644" anchor="ctr"/>
          <a:lstStyle/>
          <a:p>
            <a:pPr algn="ctr" defTabSz="912577"/>
            <a:endParaRPr lang="en-US" sz="239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6992838" y="1404253"/>
            <a:ext cx="5189383" cy="4579395"/>
          </a:xfrm>
          <a:prstGeom prst="ellipse">
            <a:avLst/>
          </a:prstGeom>
          <a:solidFill>
            <a:srgbClr val="CCECFF">
              <a:alpha val="5882"/>
            </a:srgbClr>
          </a:solidFill>
          <a:ln>
            <a:solidFill>
              <a:srgbClr val="00B0F0">
                <a:alpha val="71000"/>
              </a:srgbClr>
            </a:solidFill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284" tIns="45644" rIns="91284" bIns="45644" anchor="ctr"/>
          <a:lstStyle/>
          <a:p>
            <a:pPr algn="ctr" defTabSz="912577"/>
            <a:endParaRPr lang="en-US" sz="239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4023505" y="1298189"/>
            <a:ext cx="5782122" cy="4620172"/>
          </a:xfrm>
          <a:prstGeom prst="ellipse">
            <a:avLst/>
          </a:prstGeom>
          <a:solidFill>
            <a:srgbClr val="CCECFF">
              <a:alpha val="5882"/>
            </a:srgbClr>
          </a:solidFill>
          <a:ln>
            <a:solidFill>
              <a:srgbClr val="00B0F0">
                <a:alpha val="71000"/>
              </a:srgbClr>
            </a:solidFill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284" tIns="45644" rIns="91284" bIns="45644" anchor="ctr"/>
          <a:lstStyle/>
          <a:p>
            <a:pPr algn="ctr" defTabSz="912577"/>
            <a:endParaRPr lang="en-US" sz="19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107978" y="1058428"/>
            <a:ext cx="5187310" cy="3250714"/>
          </a:xfrm>
          <a:prstGeom prst="ellipse">
            <a:avLst/>
          </a:prstGeom>
          <a:solidFill>
            <a:srgbClr val="CCECFF">
              <a:alpha val="5882"/>
            </a:srgbClr>
          </a:solidFill>
          <a:ln>
            <a:solidFill>
              <a:srgbClr val="00B0F0">
                <a:alpha val="71000"/>
              </a:srgbClr>
            </a:solidFill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prstMaterial="flat">
            <a:contourClr>
              <a:schemeClr val="accent2">
                <a:satMod val="300000"/>
              </a:schemeClr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284" tIns="45644" rIns="91284" bIns="45644" anchor="ctr"/>
          <a:lstStyle/>
          <a:p>
            <a:pPr algn="ctr" defTabSz="912577"/>
            <a:endParaRPr lang="en-US" sz="239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7" y="11128"/>
            <a:ext cx="11046788" cy="746920"/>
          </a:xfrm>
        </p:spPr>
        <p:txBody>
          <a:bodyPr>
            <a:noAutofit/>
          </a:bodyPr>
          <a:lstStyle/>
          <a:p>
            <a:r>
              <a:rPr lang="en-US" sz="4313" dirty="0">
                <a:solidFill>
                  <a:schemeClr val="tx2"/>
                </a:solidFill>
              </a:rPr>
              <a:t>Azure Global Footprint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2261" y="2371468"/>
            <a:ext cx="848191" cy="814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4238" y="2816296"/>
            <a:ext cx="848191" cy="814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192" y="2378008"/>
            <a:ext cx="848191" cy="814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1167" y="2778910"/>
            <a:ext cx="848191" cy="814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9684" y="3158737"/>
            <a:ext cx="848191" cy="814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9555" y="4081953"/>
            <a:ext cx="848191" cy="814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5651" y="2994166"/>
            <a:ext cx="848191" cy="814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505" y="3137094"/>
            <a:ext cx="848191" cy="814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154911" y="651319"/>
            <a:ext cx="10722740" cy="468174"/>
          </a:xfrm>
          <a:prstGeom prst="rect">
            <a:avLst/>
          </a:prstGeom>
          <a:noFill/>
          <a:ln>
            <a:noFill/>
          </a:ln>
        </p:spPr>
        <p:txBody>
          <a:bodyPr wrap="square" lIns="91288" tIns="45646" rIns="91288" bIns="45646" rtlCol="0">
            <a:spAutoFit/>
          </a:bodyPr>
          <a:lstStyle/>
          <a:p>
            <a:pPr defTabSz="1217008"/>
            <a:r>
              <a:rPr lang="en-US" sz="2397" spc="-100" dirty="0">
                <a:latin typeface="Segoe UI Light"/>
              </a:rPr>
              <a:t>28 Regions Online,  6 Additional Regions Planned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410" y="2918644"/>
            <a:ext cx="848191" cy="814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254" y="2735506"/>
            <a:ext cx="848191" cy="814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0949" y="5262014"/>
            <a:ext cx="848191" cy="814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2617" y="5404452"/>
            <a:ext cx="848191" cy="814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7993" y="4526346"/>
            <a:ext cx="848191" cy="814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53356" y="6212591"/>
            <a:ext cx="7937081" cy="677654"/>
          </a:xfrm>
          <a:prstGeom prst="rect">
            <a:avLst/>
          </a:prstGeom>
          <a:solidFill>
            <a:schemeClr val="bg1">
              <a:alpha val="26000"/>
            </a:schemeClr>
          </a:solidFill>
        </p:spPr>
        <p:txBody>
          <a:bodyPr wrap="square">
            <a:spAutoFit/>
          </a:bodyPr>
          <a:lstStyle/>
          <a:p>
            <a:pPr marL="0" lvl="1" indent="-380493" defTabSz="912974">
              <a:buSzPct val="100000"/>
              <a:buFont typeface="Wingdings" panose="05000000000000000000" pitchFamily="2" charset="2"/>
              <a:buChar char="§"/>
            </a:pPr>
            <a:r>
              <a:rPr lang="en-US" sz="1865" spc="-29" dirty="0">
                <a:latin typeface="Segoe UI" panose="020B0502040204020203" pitchFamily="34" charset="0"/>
                <a:cs typeface="Segoe UI" panose="020B0502040204020203" pitchFamily="34" charset="0"/>
              </a:rPr>
              <a:t>100+ datacenters</a:t>
            </a:r>
          </a:p>
          <a:p>
            <a:pPr marL="0" lvl="1" indent="-380493" defTabSz="912974">
              <a:buSzPct val="100000"/>
              <a:buFont typeface="Wingdings" panose="05000000000000000000" pitchFamily="2" charset="2"/>
              <a:buChar char="§"/>
            </a:pPr>
            <a:r>
              <a:rPr lang="en-US" sz="1865" spc="-29" dirty="0">
                <a:latin typeface="Segoe UI" panose="020B0502040204020203" pitchFamily="34" charset="0"/>
                <a:cs typeface="Segoe UI" panose="020B0502040204020203" pitchFamily="34" charset="0"/>
              </a:rPr>
              <a:t>One of the top 3 networks in the world (coverage, speed, connections)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5533" y="3502867"/>
            <a:ext cx="848191" cy="814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7" name="Rectangle 66"/>
          <p:cNvSpPr/>
          <p:nvPr/>
        </p:nvSpPr>
        <p:spPr bwMode="auto">
          <a:xfrm>
            <a:off x="9865163" y="6120595"/>
            <a:ext cx="335098" cy="287870"/>
          </a:xfrm>
          <a:prstGeom prst="rect">
            <a:avLst/>
          </a:prstGeom>
          <a:solidFill>
            <a:srgbClr val="7FBA00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endParaRPr lang="en-US" sz="1799" spc="-100" dirty="0">
              <a:solidFill>
                <a:srgbClr val="FFFFFF"/>
              </a:solidFill>
              <a:latin typeface="Segoe UI Light"/>
              <a:cs typeface="Segoe UI" pitchFamily="34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8127367" y="6124808"/>
            <a:ext cx="335098" cy="287870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endParaRPr lang="en-US" sz="1399" spc="-100" dirty="0">
              <a:solidFill>
                <a:srgbClr val="FFFFFF"/>
              </a:solidFill>
              <a:latin typeface="Segoe UI Light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473713" y="6106689"/>
            <a:ext cx="1205020" cy="33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320"/>
            <a:r>
              <a:rPr lang="en-US" sz="1599" spc="-29" dirty="0">
                <a:solidFill>
                  <a:schemeClr val="bg1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Operationa</a:t>
            </a:r>
            <a:r>
              <a:rPr lang="en-US" sz="1599" spc="-29" dirty="0">
                <a:solidFill>
                  <a:srgbClr val="FFB900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endParaRPr lang="en-US" sz="1599" dirty="0">
              <a:solidFill>
                <a:srgbClr val="505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0211508" y="6102908"/>
            <a:ext cx="910207" cy="33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320"/>
            <a:r>
              <a:rPr lang="en-US" sz="1599" dirty="0">
                <a:solidFill>
                  <a:srgbClr val="505050"/>
                </a:solidFill>
                <a:latin typeface="Segoe UI"/>
              </a:rPr>
              <a:t>Planned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1533" y="2751382"/>
            <a:ext cx="848191" cy="814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3727" y="3468693"/>
            <a:ext cx="848191" cy="814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2103010" y="2560482"/>
            <a:ext cx="802171" cy="591256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 bwMode="auto">
          <a:xfrm>
            <a:off x="1199922" y="2188971"/>
            <a:ext cx="912351" cy="365187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Central US</a:t>
            </a:r>
          </a:p>
          <a:p>
            <a:pPr algn="ctr" defTabSz="1217008"/>
            <a:r>
              <a:rPr lang="en-US" sz="11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Iowa</a:t>
            </a:r>
            <a:endParaRPr lang="en-US" sz="1200" i="1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5" name="Straight Connector 74"/>
          <p:cNvCxnSpPr>
            <a:stCxn id="57" idx="3"/>
          </p:cNvCxnSpPr>
          <p:nvPr/>
        </p:nvCxnSpPr>
        <p:spPr>
          <a:xfrm flipV="1">
            <a:off x="1707237" y="3196435"/>
            <a:ext cx="283720" cy="6911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 bwMode="auto">
          <a:xfrm>
            <a:off x="794887" y="3020752"/>
            <a:ext cx="912351" cy="365187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West US</a:t>
            </a:r>
          </a:p>
          <a:p>
            <a:pPr algn="ctr" defTabSz="1217008"/>
            <a:r>
              <a:rPr lang="en-US" sz="11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California</a:t>
            </a:r>
            <a:endParaRPr lang="en-US" sz="1200" i="1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flipH="1">
            <a:off x="3508443" y="2998329"/>
            <a:ext cx="441882" cy="329966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77" idx="1"/>
          </p:cNvCxnSpPr>
          <p:nvPr/>
        </p:nvCxnSpPr>
        <p:spPr>
          <a:xfrm flipH="1" flipV="1">
            <a:off x="3502445" y="3327470"/>
            <a:ext cx="585332" cy="17691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78" idx="1"/>
          </p:cNvCxnSpPr>
          <p:nvPr/>
        </p:nvCxnSpPr>
        <p:spPr>
          <a:xfrm flipH="1" flipV="1">
            <a:off x="3502445" y="3336365"/>
            <a:ext cx="452303" cy="416069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 bwMode="auto">
          <a:xfrm>
            <a:off x="4700540" y="2012578"/>
            <a:ext cx="1049708" cy="365187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North Europe</a:t>
            </a:r>
          </a:p>
          <a:p>
            <a:pPr algn="ctr" defTabSz="1217008"/>
            <a:r>
              <a:rPr lang="en-US" sz="11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Ireland</a:t>
            </a:r>
          </a:p>
        </p:txBody>
      </p:sp>
      <p:cxnSp>
        <p:nvCxnSpPr>
          <p:cNvPr id="83" name="Straight Connector 82"/>
          <p:cNvCxnSpPr>
            <a:stCxn id="82" idx="2"/>
          </p:cNvCxnSpPr>
          <p:nvPr/>
        </p:nvCxnSpPr>
        <p:spPr>
          <a:xfrm>
            <a:off x="5225395" y="2377766"/>
            <a:ext cx="386569" cy="407902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 bwMode="auto">
          <a:xfrm>
            <a:off x="4087776" y="3162567"/>
            <a:ext cx="912351" cy="365187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East US 2</a:t>
            </a:r>
          </a:p>
          <a:p>
            <a:pPr algn="ctr" defTabSz="1217008"/>
            <a:r>
              <a:rPr lang="en-US" sz="11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Virginia</a:t>
            </a:r>
            <a:endParaRPr lang="en-US" sz="1200" i="1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3954749" y="3569839"/>
            <a:ext cx="912351" cy="365187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 </a:t>
            </a:r>
            <a:r>
              <a:rPr lang="en-US" sz="1200" spc="-1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Gov</a:t>
            </a:r>
            <a:endParaRPr lang="en-US" sz="1200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defTabSz="1217008"/>
            <a:r>
              <a:rPr lang="en-US" sz="11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Virginia</a:t>
            </a:r>
            <a:endParaRPr lang="en-US" sz="1200" i="1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84" name="Straight Connector 83"/>
          <p:cNvCxnSpPr>
            <a:stCxn id="85" idx="2"/>
          </p:cNvCxnSpPr>
          <p:nvPr/>
        </p:nvCxnSpPr>
        <p:spPr>
          <a:xfrm>
            <a:off x="2357337" y="2127773"/>
            <a:ext cx="689243" cy="1102067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 bwMode="auto">
          <a:xfrm>
            <a:off x="1820798" y="1762587"/>
            <a:ext cx="1073078" cy="365187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0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North Central US</a:t>
            </a:r>
            <a:endParaRPr lang="en-US" sz="1200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defTabSz="1217008"/>
            <a:r>
              <a:rPr lang="en-US" sz="11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Illinois</a:t>
            </a:r>
            <a:endParaRPr lang="en-US" sz="1200" i="1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850145" y="2598294"/>
            <a:ext cx="912351" cy="365187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 </a:t>
            </a:r>
            <a:r>
              <a:rPr lang="en-US" sz="1200" spc="-100" dirty="0" err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Gov</a:t>
            </a:r>
            <a:endParaRPr lang="en-US" sz="1200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defTabSz="1217008"/>
            <a:r>
              <a:rPr lang="en-US" sz="11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Iowa</a:t>
            </a:r>
            <a:endParaRPr lang="en-US" sz="1200" i="1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87" name="Straight Connector 86"/>
          <p:cNvCxnSpPr>
            <a:stCxn id="86" idx="3"/>
          </p:cNvCxnSpPr>
          <p:nvPr/>
        </p:nvCxnSpPr>
        <p:spPr>
          <a:xfrm>
            <a:off x="1762496" y="2780888"/>
            <a:ext cx="1137833" cy="370810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 bwMode="auto">
          <a:xfrm>
            <a:off x="1960339" y="4317693"/>
            <a:ext cx="1100720" cy="365187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0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South Central US</a:t>
            </a:r>
            <a:endParaRPr lang="en-US" sz="1200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defTabSz="1217008"/>
            <a:r>
              <a:rPr lang="en-US" sz="11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Texas</a:t>
            </a:r>
            <a:endParaRPr lang="en-US" sz="1200" i="1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89" name="Straight Connector 88"/>
          <p:cNvCxnSpPr>
            <a:stCxn id="88" idx="0"/>
          </p:cNvCxnSpPr>
          <p:nvPr/>
        </p:nvCxnSpPr>
        <p:spPr>
          <a:xfrm flipV="1">
            <a:off x="2510699" y="3550216"/>
            <a:ext cx="234432" cy="767477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 flipV="1">
            <a:off x="4457834" y="4937352"/>
            <a:ext cx="232165" cy="293014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 bwMode="auto">
          <a:xfrm>
            <a:off x="4632234" y="5234372"/>
            <a:ext cx="979730" cy="365187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Brazil South</a:t>
            </a:r>
            <a:endParaRPr lang="en-US" sz="1000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defTabSz="1217008"/>
            <a:r>
              <a:rPr lang="en-US" sz="11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Sao Paulo</a:t>
            </a:r>
          </a:p>
        </p:txBody>
      </p:sp>
      <p:cxnSp>
        <p:nvCxnSpPr>
          <p:cNvPr id="93" name="Straight Connector 92"/>
          <p:cNvCxnSpPr/>
          <p:nvPr/>
        </p:nvCxnSpPr>
        <p:spPr>
          <a:xfrm flipH="1">
            <a:off x="6078625" y="2341600"/>
            <a:ext cx="273380" cy="481569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 bwMode="auto">
          <a:xfrm>
            <a:off x="5946238" y="1979618"/>
            <a:ext cx="1015331" cy="365187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West Europe</a:t>
            </a:r>
          </a:p>
          <a:p>
            <a:pPr algn="ctr" defTabSz="1217008"/>
            <a:r>
              <a:rPr lang="en-US" sz="11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Netherlands</a:t>
            </a:r>
            <a:endParaRPr lang="en-US" sz="1200" i="1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9558196" y="2174377"/>
            <a:ext cx="1085101" cy="3651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China North</a:t>
            </a:r>
          </a:p>
          <a:p>
            <a:pPr algn="ctr" defTabSz="1217008"/>
            <a:r>
              <a:rPr lang="en-US" sz="11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Beijing</a:t>
            </a:r>
            <a:endParaRPr lang="en-US" sz="1200" i="1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95" name="Straight Connector 94"/>
          <p:cNvCxnSpPr>
            <a:cxnSpLocks/>
            <a:stCxn id="94" idx="2"/>
          </p:cNvCxnSpPr>
          <p:nvPr/>
        </p:nvCxnSpPr>
        <p:spPr>
          <a:xfrm flipH="1">
            <a:off x="9813333" y="2539564"/>
            <a:ext cx="287414" cy="646700"/>
          </a:xfrm>
          <a:prstGeom prst="line">
            <a:avLst/>
          </a:prstGeom>
          <a:ln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 bwMode="auto">
          <a:xfrm>
            <a:off x="8360722" y="2303535"/>
            <a:ext cx="1132387" cy="3651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China South</a:t>
            </a:r>
          </a:p>
          <a:p>
            <a:pPr algn="ctr" defTabSz="1217008"/>
            <a:r>
              <a:rPr lang="en-US" sz="11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Shanghai</a:t>
            </a:r>
            <a:endParaRPr lang="en-US" sz="1200" i="1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7851291" y="3604942"/>
            <a:ext cx="587360" cy="312518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 bwMode="auto">
          <a:xfrm>
            <a:off x="10858484" y="2821077"/>
            <a:ext cx="912351" cy="365187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Japan East</a:t>
            </a:r>
          </a:p>
          <a:p>
            <a:pPr algn="ctr" defTabSz="1217008"/>
            <a:r>
              <a:rPr lang="en-US" sz="11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Saitama</a:t>
            </a:r>
            <a:endParaRPr lang="en-US" sz="1200" i="1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9" name="Rectangle 98"/>
          <p:cNvSpPr/>
          <p:nvPr/>
        </p:nvSpPr>
        <p:spPr bwMode="auto">
          <a:xfrm>
            <a:off x="10858485" y="3277817"/>
            <a:ext cx="929567" cy="365187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Japan West</a:t>
            </a:r>
          </a:p>
          <a:p>
            <a:pPr algn="ctr" defTabSz="1217008"/>
            <a:r>
              <a:rPr lang="en-US" sz="11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Osaka</a:t>
            </a:r>
            <a:endParaRPr lang="en-US" sz="1200" i="1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8443" y="2857896"/>
            <a:ext cx="848191" cy="814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01" name="Straight Connector 100"/>
          <p:cNvCxnSpPr/>
          <p:nvPr/>
        </p:nvCxnSpPr>
        <p:spPr>
          <a:xfrm flipH="1">
            <a:off x="10537969" y="3006693"/>
            <a:ext cx="342686" cy="257490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10423376" y="3395242"/>
            <a:ext cx="425145" cy="65168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 bwMode="auto">
          <a:xfrm>
            <a:off x="7251694" y="3494273"/>
            <a:ext cx="912351" cy="633600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India West</a:t>
            </a:r>
          </a:p>
          <a:p>
            <a:pPr algn="ctr" defTabSz="1217008"/>
            <a:r>
              <a:rPr lang="en-US" sz="1077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Mumbai</a:t>
            </a:r>
          </a:p>
          <a:p>
            <a:pPr algn="ctr" defTabSz="1217008"/>
            <a:r>
              <a:rPr lang="en-GB" sz="1077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 EA</a:t>
            </a:r>
            <a:endParaRPr lang="en-US" sz="1175" i="1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05" name="Straight Connector 104"/>
          <p:cNvCxnSpPr>
            <a:cxnSpLocks/>
            <a:stCxn id="96" idx="3"/>
          </p:cNvCxnSpPr>
          <p:nvPr/>
        </p:nvCxnSpPr>
        <p:spPr>
          <a:xfrm>
            <a:off x="9493109" y="2486129"/>
            <a:ext cx="354492" cy="1084738"/>
          </a:xfrm>
          <a:prstGeom prst="line">
            <a:avLst/>
          </a:prstGeom>
          <a:ln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8634750" y="3699720"/>
            <a:ext cx="6370" cy="177436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 bwMode="auto">
          <a:xfrm>
            <a:off x="9899395" y="4219572"/>
            <a:ext cx="912351" cy="365187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East Asia</a:t>
            </a:r>
          </a:p>
          <a:p>
            <a:pPr algn="ctr" defTabSz="1217008"/>
            <a:r>
              <a:rPr lang="en-US" sz="11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Hong Kong</a:t>
            </a: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3447" y="3440130"/>
            <a:ext cx="848191" cy="814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2" name="Straight Connector 111"/>
          <p:cNvCxnSpPr>
            <a:cxnSpLocks/>
            <a:stCxn id="110" idx="0"/>
          </p:cNvCxnSpPr>
          <p:nvPr/>
        </p:nvCxnSpPr>
        <p:spPr>
          <a:xfrm flipH="1" flipV="1">
            <a:off x="9639860" y="3851543"/>
            <a:ext cx="715711" cy="368028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 bwMode="auto">
          <a:xfrm>
            <a:off x="8125910" y="4425125"/>
            <a:ext cx="912351" cy="365187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Asia</a:t>
            </a:r>
          </a:p>
          <a:p>
            <a:pPr algn="ctr" defTabSz="1217008"/>
            <a:r>
              <a:rPr lang="en-US" sz="11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Singapore</a:t>
            </a:r>
            <a:endParaRPr lang="en-US" sz="1200" i="1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14" name="Straight Connector 113"/>
          <p:cNvCxnSpPr>
            <a:cxnSpLocks/>
            <a:stCxn id="113" idx="3"/>
          </p:cNvCxnSpPr>
          <p:nvPr/>
        </p:nvCxnSpPr>
        <p:spPr>
          <a:xfrm flipV="1">
            <a:off x="9038262" y="4370195"/>
            <a:ext cx="249430" cy="237523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10097137" y="5713180"/>
            <a:ext cx="610107" cy="98845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 bwMode="auto">
          <a:xfrm>
            <a:off x="8976538" y="5509833"/>
            <a:ext cx="1181256" cy="501750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Australia  West</a:t>
            </a:r>
          </a:p>
          <a:p>
            <a:pPr algn="ctr" defTabSz="1217008"/>
            <a:r>
              <a:rPr lang="en-US" sz="11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Melbourne</a:t>
            </a:r>
          </a:p>
          <a:p>
            <a:pPr algn="ctr" defTabSz="1217008"/>
            <a:r>
              <a:rPr lang="en-US" sz="11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ANZ EA</a:t>
            </a:r>
            <a:endParaRPr lang="en-US" sz="1200" i="1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22" name="Straight Connector 121"/>
          <p:cNvCxnSpPr>
            <a:stCxn id="119" idx="2"/>
          </p:cNvCxnSpPr>
          <p:nvPr/>
        </p:nvCxnSpPr>
        <p:spPr>
          <a:xfrm flipH="1">
            <a:off x="10922168" y="5319835"/>
            <a:ext cx="277105" cy="361898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 bwMode="auto">
          <a:xfrm>
            <a:off x="10642956" y="4954646"/>
            <a:ext cx="1112637" cy="586911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Australia  East</a:t>
            </a:r>
          </a:p>
          <a:p>
            <a:pPr algn="ctr" defTabSz="1217008"/>
            <a:r>
              <a:rPr lang="en-US" sz="11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Sydney</a:t>
            </a:r>
          </a:p>
          <a:p>
            <a:pPr algn="ctr" defTabSz="1217008"/>
            <a:r>
              <a:rPr lang="en-US" sz="11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ANZ EA</a:t>
            </a:r>
            <a:endParaRPr lang="en-US" sz="1200" i="1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185785" y="6486836"/>
            <a:ext cx="2084112" cy="33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defTabSz="912974">
              <a:buSzPct val="100000"/>
            </a:pPr>
            <a:r>
              <a:rPr lang="en-US" sz="1599" spc="-29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Operated by 21Vianet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9872023" y="6517474"/>
            <a:ext cx="335098" cy="28787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endParaRPr lang="en-US" sz="1399" spc="-100" dirty="0">
              <a:solidFill>
                <a:srgbClr val="FFFFFF"/>
              </a:solidFill>
              <a:latin typeface="Segoe UI Light"/>
              <a:cs typeface="Segoe UI" pitchFamily="34" charset="0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7384037" y="2823168"/>
            <a:ext cx="929390" cy="540755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077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India Central</a:t>
            </a:r>
          </a:p>
          <a:p>
            <a:pPr algn="ctr" defTabSz="1217008"/>
            <a:r>
              <a:rPr lang="en-GB" sz="12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Pune</a:t>
            </a:r>
          </a:p>
          <a:p>
            <a:pPr algn="ctr" defTabSz="1217008"/>
            <a:r>
              <a:rPr lang="en-GB" sz="12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 EA</a:t>
            </a:r>
            <a:endParaRPr lang="en-US" sz="1200" i="1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>
            <a:off x="8025532" y="3344691"/>
            <a:ext cx="381275" cy="198244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 bwMode="auto">
          <a:xfrm>
            <a:off x="2614238" y="2200201"/>
            <a:ext cx="972207" cy="365187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GB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Canada</a:t>
            </a:r>
            <a:endParaRPr lang="en-US" sz="1200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defTabSz="1217008"/>
            <a:r>
              <a:rPr lang="en-GB" sz="1077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Toronto 2016</a:t>
            </a:r>
            <a:endParaRPr lang="en-US" sz="1077" i="1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4" name="Rectangle 123"/>
          <p:cNvSpPr/>
          <p:nvPr/>
        </p:nvSpPr>
        <p:spPr bwMode="auto">
          <a:xfrm>
            <a:off x="3432632" y="1758906"/>
            <a:ext cx="976398" cy="365187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Canada</a:t>
            </a:r>
            <a:endParaRPr lang="en-US" sz="1200" i="1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defTabSz="1217008"/>
            <a:r>
              <a:rPr lang="en-GB" sz="1077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Quebec 2016</a:t>
            </a:r>
            <a:endParaRPr lang="en-US" sz="1077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5779" y="2496855"/>
            <a:ext cx="848191" cy="814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9641" y="2500668"/>
            <a:ext cx="848191" cy="814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6" name="Straight Connector 115"/>
          <p:cNvCxnSpPr>
            <a:stCxn id="123" idx="2"/>
            <a:endCxn id="126" idx="1"/>
          </p:cNvCxnSpPr>
          <p:nvPr/>
        </p:nvCxnSpPr>
        <p:spPr>
          <a:xfrm>
            <a:off x="3100341" y="2565389"/>
            <a:ext cx="119298" cy="342634"/>
          </a:xfrm>
          <a:prstGeom prst="line">
            <a:avLst/>
          </a:prstGeom>
          <a:ln>
            <a:solidFill>
              <a:srgbClr val="00206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24" idx="2"/>
          </p:cNvCxnSpPr>
          <p:nvPr/>
        </p:nvCxnSpPr>
        <p:spPr>
          <a:xfrm flipH="1">
            <a:off x="3641615" y="2124092"/>
            <a:ext cx="279216" cy="793357"/>
          </a:xfrm>
          <a:prstGeom prst="line">
            <a:avLst/>
          </a:prstGeom>
          <a:ln>
            <a:solidFill>
              <a:srgbClr val="00206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 bwMode="auto">
          <a:xfrm>
            <a:off x="3820745" y="2751174"/>
            <a:ext cx="912351" cy="365187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East US</a:t>
            </a:r>
          </a:p>
          <a:p>
            <a:pPr algn="ctr" defTabSz="1217008"/>
            <a:r>
              <a:rPr lang="en-US" sz="11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Virginia</a:t>
            </a:r>
            <a:endParaRPr lang="en-US" sz="1200" i="1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7" name="Rectangle 126"/>
          <p:cNvSpPr/>
          <p:nvPr/>
        </p:nvSpPr>
        <p:spPr bwMode="auto">
          <a:xfrm>
            <a:off x="8133841" y="6517474"/>
            <a:ext cx="335098" cy="28787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endParaRPr lang="en-US" sz="1399" spc="-100" dirty="0">
              <a:solidFill>
                <a:srgbClr val="FFFFFF"/>
              </a:solidFill>
              <a:latin typeface="Segoe UI Light"/>
              <a:cs typeface="Segoe UI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474788" y="6481762"/>
            <a:ext cx="1438229" cy="33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320"/>
            <a:r>
              <a:rPr lang="en-GB" sz="1599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 Gov Cloud</a:t>
            </a:r>
            <a:endParaRPr lang="en-US" sz="1599" dirty="0">
              <a:solidFill>
                <a:srgbClr val="505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544899" y="2719673"/>
            <a:ext cx="601407" cy="372482"/>
          </a:xfrm>
          <a:prstGeom prst="rect">
            <a:avLst/>
          </a:prstGeom>
          <a:noFill/>
          <a:ln w="317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spc="-49" dirty="0">
              <a:gradFill>
                <a:gsLst>
                  <a:gs pos="1250">
                    <a:schemeClr val="bg1"/>
                  </a:gs>
                  <a:gs pos="10417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1905808" y="3085666"/>
            <a:ext cx="1779906" cy="522552"/>
          </a:xfrm>
          <a:prstGeom prst="rect">
            <a:avLst/>
          </a:prstGeom>
          <a:noFill/>
          <a:ln w="317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spc="-49" dirty="0">
              <a:gradFill>
                <a:gsLst>
                  <a:gs pos="1250">
                    <a:schemeClr val="bg1"/>
                  </a:gs>
                  <a:gs pos="10417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130" name="Rectangle 129"/>
          <p:cNvSpPr/>
          <p:nvPr/>
        </p:nvSpPr>
        <p:spPr bwMode="auto">
          <a:xfrm>
            <a:off x="8194591" y="3390197"/>
            <a:ext cx="575718" cy="639358"/>
          </a:xfrm>
          <a:prstGeom prst="rect">
            <a:avLst/>
          </a:prstGeom>
          <a:noFill/>
          <a:ln w="317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spc="-49" dirty="0">
              <a:gradFill>
                <a:gsLst>
                  <a:gs pos="1250">
                    <a:schemeClr val="bg1"/>
                  </a:gs>
                  <a:gs pos="10417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131" name="Rectangle 130"/>
          <p:cNvSpPr/>
          <p:nvPr/>
        </p:nvSpPr>
        <p:spPr bwMode="auto">
          <a:xfrm>
            <a:off x="10555090" y="5588324"/>
            <a:ext cx="575718" cy="395323"/>
          </a:xfrm>
          <a:prstGeom prst="rect">
            <a:avLst/>
          </a:prstGeom>
          <a:noFill/>
          <a:ln w="317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spc="-49" dirty="0">
              <a:gradFill>
                <a:gsLst>
                  <a:gs pos="1250">
                    <a:schemeClr val="bg1"/>
                  </a:gs>
                  <a:gs pos="10417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132" name="Rectangle 131"/>
          <p:cNvSpPr/>
          <p:nvPr/>
        </p:nvSpPr>
        <p:spPr bwMode="auto">
          <a:xfrm>
            <a:off x="10234629" y="3113903"/>
            <a:ext cx="575718" cy="395323"/>
          </a:xfrm>
          <a:prstGeom prst="rect">
            <a:avLst/>
          </a:prstGeom>
          <a:noFill/>
          <a:ln w="317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spc="-49" dirty="0">
              <a:gradFill>
                <a:gsLst>
                  <a:gs pos="1250">
                    <a:schemeClr val="bg1"/>
                  </a:gs>
                  <a:gs pos="10417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9183677" y="3740492"/>
            <a:ext cx="625738" cy="857188"/>
          </a:xfrm>
          <a:prstGeom prst="rect">
            <a:avLst/>
          </a:prstGeom>
          <a:noFill/>
          <a:ln w="317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spc="-49" dirty="0">
              <a:gradFill>
                <a:gsLst>
                  <a:gs pos="1250">
                    <a:schemeClr val="bg1"/>
                  </a:gs>
                  <a:gs pos="10417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134" name="Rectangle 133"/>
          <p:cNvSpPr/>
          <p:nvPr/>
        </p:nvSpPr>
        <p:spPr bwMode="auto">
          <a:xfrm>
            <a:off x="9553341" y="3065660"/>
            <a:ext cx="475707" cy="596462"/>
          </a:xfrm>
          <a:prstGeom prst="rect">
            <a:avLst/>
          </a:prstGeom>
          <a:noFill/>
          <a:ln w="317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spc="-49" dirty="0">
              <a:gradFill>
                <a:gsLst>
                  <a:gs pos="1250">
                    <a:schemeClr val="bg1"/>
                  </a:gs>
                  <a:gs pos="10417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135" name="Rectangle 134"/>
          <p:cNvSpPr/>
          <p:nvPr/>
        </p:nvSpPr>
        <p:spPr bwMode="auto">
          <a:xfrm>
            <a:off x="4198690" y="4723314"/>
            <a:ext cx="575718" cy="395323"/>
          </a:xfrm>
          <a:prstGeom prst="rect">
            <a:avLst/>
          </a:prstGeom>
          <a:noFill/>
          <a:ln w="317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spc="-49" dirty="0">
              <a:gradFill>
                <a:gsLst>
                  <a:gs pos="1250">
                    <a:schemeClr val="bg1"/>
                  </a:gs>
                  <a:gs pos="10417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136" name="Rectangle 135"/>
          <p:cNvSpPr/>
          <p:nvPr/>
        </p:nvSpPr>
        <p:spPr bwMode="auto">
          <a:xfrm>
            <a:off x="3101658" y="2751680"/>
            <a:ext cx="654775" cy="273313"/>
          </a:xfrm>
          <a:prstGeom prst="rect">
            <a:avLst/>
          </a:prstGeom>
          <a:noFill/>
          <a:ln w="317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spc="-49" dirty="0">
              <a:gradFill>
                <a:gsLst>
                  <a:gs pos="1250">
                    <a:schemeClr val="bg1"/>
                  </a:gs>
                  <a:gs pos="10417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140" name="Rectangle 139"/>
          <p:cNvSpPr/>
          <p:nvPr/>
        </p:nvSpPr>
        <p:spPr bwMode="auto">
          <a:xfrm>
            <a:off x="4999904" y="1452536"/>
            <a:ext cx="1640767" cy="388480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UK West, </a:t>
            </a:r>
            <a:r>
              <a:rPr lang="en-US" sz="1200" i="1" spc="-10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UK South</a:t>
            </a:r>
            <a:br>
              <a:rPr lang="en-US" sz="12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GB" sz="1077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2016</a:t>
            </a:r>
            <a:endParaRPr lang="en-US" sz="1077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 flipH="1">
            <a:off x="6322681" y="2032840"/>
            <a:ext cx="1204030" cy="831638"/>
          </a:xfrm>
          <a:prstGeom prst="line">
            <a:avLst/>
          </a:prstGeom>
          <a:ln>
            <a:solidFill>
              <a:srgbClr val="7FBA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 bwMode="auto">
          <a:xfrm>
            <a:off x="7083616" y="1460744"/>
            <a:ext cx="903885" cy="47902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Germany</a:t>
            </a:r>
          </a:p>
          <a:p>
            <a:pPr algn="ctr" defTabSz="1217008"/>
            <a:r>
              <a:rPr lang="en-US" sz="12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Regions </a:t>
            </a:r>
            <a:endParaRPr lang="en-US" sz="1077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1" name="Rectangle 140"/>
          <p:cNvSpPr/>
          <p:nvPr/>
        </p:nvSpPr>
        <p:spPr bwMode="auto">
          <a:xfrm>
            <a:off x="6208513" y="2719673"/>
            <a:ext cx="258256" cy="372482"/>
          </a:xfrm>
          <a:prstGeom prst="rect">
            <a:avLst/>
          </a:prstGeom>
          <a:noFill/>
          <a:ln w="317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spc="-49" dirty="0">
              <a:gradFill>
                <a:gsLst>
                  <a:gs pos="1250">
                    <a:schemeClr val="bg1"/>
                  </a:gs>
                  <a:gs pos="10417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142" name="Rectangle 141"/>
          <p:cNvSpPr/>
          <p:nvPr/>
        </p:nvSpPr>
        <p:spPr bwMode="auto">
          <a:xfrm>
            <a:off x="5740841" y="2733769"/>
            <a:ext cx="258256" cy="261272"/>
          </a:xfrm>
          <a:prstGeom prst="rect">
            <a:avLst/>
          </a:prstGeom>
          <a:noFill/>
          <a:ln w="317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spc="-49" dirty="0">
              <a:gradFill>
                <a:gsLst>
                  <a:gs pos="1250">
                    <a:schemeClr val="bg1"/>
                  </a:gs>
                  <a:gs pos="10417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143" name="Rectangle 142"/>
          <p:cNvSpPr/>
          <p:nvPr/>
        </p:nvSpPr>
        <p:spPr bwMode="auto">
          <a:xfrm>
            <a:off x="10842693" y="3748183"/>
            <a:ext cx="903885" cy="567399"/>
          </a:xfrm>
          <a:prstGeom prst="rect">
            <a:avLst/>
          </a:prstGeom>
          <a:solidFill>
            <a:srgbClr val="7FBA00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S. Korea</a:t>
            </a:r>
          </a:p>
          <a:p>
            <a:pPr algn="ctr" defTabSz="1217008"/>
            <a:r>
              <a:rPr lang="en-US" sz="12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Regions </a:t>
            </a:r>
            <a:br>
              <a:rPr lang="en-US" sz="1200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GB" sz="1077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2017</a:t>
            </a:r>
            <a:endParaRPr lang="en-US" sz="1077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44" name="Straight Connector 143"/>
          <p:cNvCxnSpPr>
            <a:cxnSpLocks/>
            <a:stCxn id="143" idx="1"/>
          </p:cNvCxnSpPr>
          <p:nvPr/>
        </p:nvCxnSpPr>
        <p:spPr>
          <a:xfrm flipH="1" flipV="1">
            <a:off x="10136709" y="3430884"/>
            <a:ext cx="705984" cy="600999"/>
          </a:xfrm>
          <a:prstGeom prst="line">
            <a:avLst/>
          </a:prstGeom>
          <a:ln>
            <a:solidFill>
              <a:srgbClr val="7FBA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/>
          <p:cNvSpPr/>
          <p:nvPr/>
        </p:nvSpPr>
        <p:spPr bwMode="auto">
          <a:xfrm>
            <a:off x="832238" y="3454024"/>
            <a:ext cx="912351" cy="365187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West US 2</a:t>
            </a:r>
          </a:p>
        </p:txBody>
      </p:sp>
      <p:cxnSp>
        <p:nvCxnSpPr>
          <p:cNvPr id="146" name="Straight Connector 145"/>
          <p:cNvCxnSpPr/>
          <p:nvPr/>
        </p:nvCxnSpPr>
        <p:spPr>
          <a:xfrm flipV="1">
            <a:off x="1753975" y="3363924"/>
            <a:ext cx="307092" cy="259713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 bwMode="auto">
          <a:xfrm>
            <a:off x="1004296" y="3850352"/>
            <a:ext cx="912351" cy="365187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200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West Central US</a:t>
            </a:r>
          </a:p>
        </p:txBody>
      </p:sp>
      <p:cxnSp>
        <p:nvCxnSpPr>
          <p:cNvPr id="150" name="Straight Connector 149"/>
          <p:cNvCxnSpPr>
            <a:stCxn id="149" idx="3"/>
          </p:cNvCxnSpPr>
          <p:nvPr/>
        </p:nvCxnSpPr>
        <p:spPr>
          <a:xfrm flipV="1">
            <a:off x="1916647" y="3396864"/>
            <a:ext cx="733032" cy="636082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cxnSpLocks/>
            <a:stCxn id="140" idx="2"/>
          </p:cNvCxnSpPr>
          <p:nvPr/>
        </p:nvCxnSpPr>
        <p:spPr>
          <a:xfrm>
            <a:off x="5820288" y="1841016"/>
            <a:ext cx="60863" cy="982152"/>
          </a:xfrm>
          <a:prstGeom prst="line">
            <a:avLst/>
          </a:prstGeom>
          <a:ln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 bwMode="auto">
          <a:xfrm>
            <a:off x="8612427" y="3116191"/>
            <a:ext cx="912351" cy="577077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284" tIns="91288" rIns="91284" bIns="91296" numCol="1" rtlCol="0" anchor="ctr" anchorCtr="0" compatLnSpc="1">
            <a:prstTxWarp prst="textNoShape">
              <a:avLst/>
            </a:prstTxWarp>
          </a:bodyPr>
          <a:lstStyle/>
          <a:p>
            <a:pPr algn="ctr" defTabSz="1217008"/>
            <a:r>
              <a:rPr lang="en-US" sz="1077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India South</a:t>
            </a:r>
          </a:p>
          <a:p>
            <a:pPr algn="ctr" defTabSz="1217008"/>
            <a:r>
              <a:rPr lang="en-GB" sz="1077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Chennai</a:t>
            </a:r>
          </a:p>
          <a:p>
            <a:pPr algn="ctr" defTabSz="1217008"/>
            <a:r>
              <a:rPr lang="en-GB" sz="1077" i="1" spc="-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 EA</a:t>
            </a:r>
            <a:endParaRPr lang="en-US" sz="1077" i="1" spc="-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818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41" grpId="0" animBg="1"/>
      <p:bldP spid="1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 rot="18900000">
            <a:off x="3302529" y="2905576"/>
            <a:ext cx="1139952" cy="11399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69" y="975"/>
            <a:ext cx="4302228" cy="685605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975628" y="-48507051"/>
          <a:ext cx="7215508" cy="56092844"/>
        </p:xfrm>
        <a:graphic>
          <a:graphicData uri="http://schemas.openxmlformats.org/drawingml/2006/table">
            <a:tbl>
              <a:tblPr/>
              <a:tblGrid>
                <a:gridCol w="7215508">
                  <a:extLst>
                    <a:ext uri="{9D8B030D-6E8A-4147-A177-3AD203B41FA5}">
                      <a16:colId xmlns:a16="http://schemas.microsoft.com/office/drawing/2014/main" val="1075190229"/>
                    </a:ext>
                  </a:extLst>
                </a:gridCol>
              </a:tblGrid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</a:t>
                      </a:r>
                      <a:r>
                        <a:rPr lang="en-US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StorSimple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21685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in Open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1089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Government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34435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92523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Rights Management (RMS)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10287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API Management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87356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Site Recovery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2062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Automation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75224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Instance Level Public Ips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37786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Redis Cache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6463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Batch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74281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Marketplace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08672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Data Factory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88191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Stream Analytics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74363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Event Hubs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03889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Operational Insights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61320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Premium Storage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11708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Virtual Machine Converter 3.0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51639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Cloud Platform System (CPS)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13837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Antimalware for Cloud Services and VMs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02130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Identity Manager vNext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51219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Analytics Platform System (APS)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4490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Visual Studio Community 2013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04395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Visual studio 2015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42918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.NET 2015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230297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RemoteApp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77287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Basic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81323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SSD-based instances for Microsoft Azure VMs and Cloud Services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41159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Auditing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6514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Live Channels for Azure Media Services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82876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AAD Application Proxy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8183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experiences in Power BI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66476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DocumentDB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78567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Search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53880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HDInsight for Storm Public Preview &amp;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51809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Zone Redundant Storage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53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HDInsight for Hbase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17544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WSSC vNext tech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6305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Content Protection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56781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Intune - Nov update and Dec update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2337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AAD premium features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24891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Multi-Factor Auth enhancements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60816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Cloudera and Hortonworks on clustered Azure VMs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87292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Instance level IP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21554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Role Based Access Controls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82369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VPN support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32444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TiP Testing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94714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Workday A148 Integration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78728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Standard SSG 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0842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ExpressRoute S2S, P2S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15162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Multiple NICs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47707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Networking Appliances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33246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Traffic Manager Nested policies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58457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VM Image Gallery expansion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30879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Vnet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83375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Web Jobs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10557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VSO datacenter expansion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00922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VSO REST Hooks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75733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Australia datacenter 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72316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Forced Tunneling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28964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WSSC Azure Packs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49310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G-Serves Instances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7063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Key Vault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67524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Drivers for SQL Server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18078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MDM for Office 365 public preview and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58441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Media Services Content Protection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26787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Mobile Engagement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1377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Node.js Tools for Visual Studio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7544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Visual Studio 2013 updates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6658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Auto-HA for SQL Server VM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3609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Auto-Patching and Backup for SQL Server VMs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97955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Increased Compatibility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60422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Connect Health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53419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MFA Per App / Conditional access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94442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RMS controlled user deployment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13663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RMS departmental templates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528391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Site Recovery SAN Replication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4678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ASP.NET 5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67885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SDK 2.5.1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77608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Team Foundation Server 2015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92781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Machine Learning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5011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HDInsight for Linux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61559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HDInsight Support for Hadoop 2.6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68540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security feature - Data Masking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82310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security features - Encryption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93099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security features - Row Level security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93672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AD:  API for SIEM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81192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Microsoft Intune monthly updates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73499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Remote Desktop Client for Windows Phone 8.1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01713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App Service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94706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CDN Integration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31851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Media Encoder Premium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00051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Premium &amp; Basic in CSP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27356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IoT Suite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43237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Containers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86418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Hyper-V Containers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49481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Nano Server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52842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Media Player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67056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Service Fabric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25224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</a:t>
                      </a:r>
                      <a:r>
                        <a:rPr lang="en-US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IoT</a:t>
                      </a: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Suite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087214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Site Recovery: Protect VMWare and Physical Servers </a:t>
                      </a:r>
                      <a:b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 Public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7105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Backup Generally Available 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680333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API Management Premium simplifies high availability and massive scale for APIs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6983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ExpressRoute for Office 365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36561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Active Directory Dynamic Membership For Groups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2026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Automatic Password Change for Social Media Shared Accounts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70420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Compute-Intensive A10 and A11 Virtual Machine Instances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369183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Remote Desktop app for Windows Phone support for Gateway </a:t>
                      </a:r>
                      <a:b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and Remote Resources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37304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Informatica Cloud Agent availability in Linux and Windows Virtual Machines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2410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DocumentDB Hadoop Connector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55989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HDInsight support for more VM sizes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597603"/>
                  </a:ext>
                </a:extLst>
              </a:tr>
              <a:tr h="1143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Enterprise-Grade Array-Based Replication and Disaster Recovery with ASR and System Center GA</a:t>
                      </a:r>
                    </a:p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536340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-565611" y="2081849"/>
            <a:ext cx="5501313" cy="3609344"/>
            <a:chOff x="152506" y="2264943"/>
            <a:chExt cx="5612422" cy="3682241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736218" y="2264943"/>
              <a:ext cx="4648198" cy="1600200"/>
            </a:xfrm>
            <a:prstGeom prst="rect">
              <a:avLst/>
            </a:prstGeom>
          </p:spPr>
          <p:txBody>
            <a:bodyPr vert="horz" wrap="square" lIns="143407" tIns="89631" rIns="143407" bIns="89631" rtlCol="0" anchor="t">
              <a:no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4800" b="0" kern="1200" cap="none" spc="-102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32719">
                <a:defRPr/>
              </a:pPr>
              <a:r>
                <a:rPr lang="en-US" sz="13525" spc="-295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500+</a:t>
              </a:r>
            </a:p>
          </p:txBody>
        </p:sp>
        <p:sp>
          <p:nvSpPr>
            <p:cNvPr id="10" name="Title 1"/>
            <p:cNvSpPr txBox="1">
              <a:spLocks/>
            </p:cNvSpPr>
            <p:nvPr/>
          </p:nvSpPr>
          <p:spPr>
            <a:xfrm>
              <a:off x="152506" y="4346984"/>
              <a:ext cx="5612422" cy="1600200"/>
            </a:xfrm>
            <a:prstGeom prst="rect">
              <a:avLst/>
            </a:prstGeom>
          </p:spPr>
          <p:txBody>
            <a:bodyPr vert="horz" wrap="square" lIns="143407" tIns="89631" rIns="143407" bIns="89631" rtlCol="0" anchor="t">
              <a:no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4800" b="0" kern="1200" cap="none" spc="-102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32719">
                <a:defRPr/>
              </a:pPr>
              <a:r>
                <a:rPr lang="en-US" sz="3528" spc="-49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New releases in</a:t>
              </a:r>
            </a:p>
            <a:p>
              <a:pPr algn="ctr" defTabSz="932719">
                <a:defRPr/>
              </a:pPr>
              <a:r>
                <a:rPr lang="en-US" sz="3528" spc="-49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last 12 months</a:t>
              </a:r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867" y="3989775"/>
            <a:ext cx="12190271" cy="0"/>
          </a:xfrm>
          <a:prstGeom prst="line">
            <a:avLst/>
          </a:prstGeom>
          <a:ln>
            <a:solidFill>
              <a:srgbClr val="51515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3665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Motion origin="layout" path="M -1.14118E-6 2.8098E-6 L 0.3227 2.8098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3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6" presetClass="entr" presetSubtype="37" fill="hold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1" grpId="0" animBg="1"/>
      <p:bldP spid="1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71" y="0"/>
            <a:ext cx="9782858" cy="68580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444892" y="2892785"/>
            <a:ext cx="1417942" cy="279604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3950766" y="4383536"/>
            <a:ext cx="1193728" cy="1572985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4939084" y="1160890"/>
            <a:ext cx="2313829" cy="173189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5272179" y="4428049"/>
            <a:ext cx="2593799" cy="923016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7531585" y="5494188"/>
            <a:ext cx="1477244" cy="1034332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3961735" y="3063737"/>
            <a:ext cx="3904243" cy="109164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8787124" y="2570259"/>
            <a:ext cx="1557462" cy="858741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/>
          <p:cNvSpPr/>
          <p:nvPr/>
        </p:nvSpPr>
        <p:spPr>
          <a:xfrm>
            <a:off x="9173454" y="4627659"/>
            <a:ext cx="1457319" cy="1653871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2955624" y="1988405"/>
            <a:ext cx="1510150" cy="904379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tangle 30"/>
          <p:cNvSpPr/>
          <p:nvPr/>
        </p:nvSpPr>
        <p:spPr>
          <a:xfrm>
            <a:off x="1296063" y="1574358"/>
            <a:ext cx="1507437" cy="922352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2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heme/theme1.xml><?xml version="1.0" encoding="utf-8"?>
<a:theme xmlns:a="http://schemas.openxmlformats.org/drawingml/2006/main" name="MS Blu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 Blue" id="{1872E138-3B58-49A7-9293-24EA7469C80D}" vid="{9C04831D-F667-45D7-AE7D-5A4E3E62A4BB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.potx" id="{50925BB5-04CA-4699-B9ED-78C1A99A0155}" vid="{2D324964-60DA-4793-BD05-B898C867023B}"/>
    </a:ext>
  </a:extLst>
</a:theme>
</file>

<file path=ppt/theme/theme3.xml><?xml version="1.0" encoding="utf-8"?>
<a:theme xmlns:a="http://schemas.openxmlformats.org/drawingml/2006/main" name="1_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4.xml><?xml version="1.0" encoding="utf-8"?>
<a:theme xmlns:a="http://schemas.openxmlformats.org/drawingml/2006/main" name="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5.xml><?xml version="1.0" encoding="utf-8"?>
<a:theme xmlns:a="http://schemas.openxmlformats.org/drawingml/2006/main" name="MGXFY15 GS Template - white layout">
  <a:themeElements>
    <a:clrScheme name="Custom 7">
      <a:dk1>
        <a:srgbClr val="505050"/>
      </a:dk1>
      <a:lt1>
        <a:srgbClr val="FFFFFF"/>
      </a:lt1>
      <a:dk2>
        <a:srgbClr val="002050"/>
      </a:dk2>
      <a:lt2>
        <a:srgbClr val="D2D2D2"/>
      </a:lt2>
      <a:accent1>
        <a:srgbClr val="0072C6"/>
      </a:accent1>
      <a:accent2>
        <a:srgbClr val="4668C5"/>
      </a:accent2>
      <a:accent3>
        <a:srgbClr val="00188F"/>
      </a:accent3>
      <a:accent4>
        <a:srgbClr val="008272"/>
      </a:accent4>
      <a:accent5>
        <a:srgbClr val="68217A"/>
      </a:accent5>
      <a:accent6>
        <a:srgbClr val="007233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8DFC0E8C-F612-43D4-B8FC-667019544AE0}" vid="{994DF28D-DE75-4646-8A9A-D8C01370DE62}"/>
    </a:ext>
  </a:extLst>
</a:theme>
</file>

<file path=ppt/theme/theme6.xml><?xml version="1.0" encoding="utf-8"?>
<a:theme xmlns:a="http://schemas.openxmlformats.org/drawingml/2006/main" name="1_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FT_AzureCon_PPT_Template.potx" id="{A2A21D7F-7FB9-4CF2-9613-5A0DACF7E1FE}" vid="{E2601300-591E-4976-B26E-CAB6F363B430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10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2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3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4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5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6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7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8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9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MS Blue</Template>
  <TotalTime>1533</TotalTime>
  <Words>895</Words>
  <Application>Microsoft Office PowerPoint</Application>
  <PresentationFormat>Widescreen</PresentationFormat>
  <Paragraphs>213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</vt:i4>
      </vt:variant>
    </vt:vector>
  </HeadingPairs>
  <TitlesOfParts>
    <vt:vector size="22" baseType="lpstr">
      <vt:lpstr>MS PGothic</vt:lpstr>
      <vt:lpstr>MS PGothic</vt:lpstr>
      <vt:lpstr>Arial</vt:lpstr>
      <vt:lpstr>Calibri</vt:lpstr>
      <vt:lpstr>Consolas</vt:lpstr>
      <vt:lpstr>Segoe Light</vt:lpstr>
      <vt:lpstr>Segoe UI</vt:lpstr>
      <vt:lpstr>Segoe UI Light</vt:lpstr>
      <vt:lpstr>Segoe UI Semilight</vt:lpstr>
      <vt:lpstr>Verdana</vt:lpstr>
      <vt:lpstr>Wingdings</vt:lpstr>
      <vt:lpstr>MS Blue</vt:lpstr>
      <vt:lpstr>COLOR TEMPLATE</vt:lpstr>
      <vt:lpstr>1_COLOR TEMPLATE</vt:lpstr>
      <vt:lpstr>WHITE TEMPLATE</vt:lpstr>
      <vt:lpstr>MGXFY15 GS Template - white layout</vt:lpstr>
      <vt:lpstr>1_WHITE TEMPLATE</vt:lpstr>
      <vt:lpstr>PowerPoint Presentation</vt:lpstr>
      <vt:lpstr>PowerPoint Presentation</vt:lpstr>
      <vt:lpstr>Azure Global Footprint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Oxford University Press</dc:title>
  <dc:creator>Peter Deeley</dc:creator>
  <cp:lastModifiedBy>David Gristwood</cp:lastModifiedBy>
  <cp:revision>133</cp:revision>
  <dcterms:created xsi:type="dcterms:W3CDTF">2015-11-20T13:35:19Z</dcterms:created>
  <dcterms:modified xsi:type="dcterms:W3CDTF">2016-10-10T17:18:27Z</dcterms:modified>
</cp:coreProperties>
</file>